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E7667-38CE-4E44-93C3-24BC55A1E48B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5CFA0-5891-4A27-A7FF-9ACF2F29E7E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5CFA0-5891-4A27-A7FF-9ACF2F29E7EE}" type="slidenum">
              <a:rPr lang="pl-PL" smtClean="0"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5CFA0-5891-4A27-A7FF-9ACF2F29E7EE}" type="slidenum">
              <a:rPr lang="pl-PL" smtClean="0"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5CFA0-5891-4A27-A7FF-9ACF2F29E7EE}" type="slidenum">
              <a:rPr lang="pl-PL" smtClean="0"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5CFA0-5891-4A27-A7FF-9ACF2F29E7EE}" type="slidenum">
              <a:rPr lang="pl-PL" smtClean="0"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5CFA0-5891-4A27-A7FF-9ACF2F29E7EE}" type="slidenum">
              <a:rPr lang="pl-PL" smtClean="0"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5CFA0-5891-4A27-A7FF-9ACF2F29E7EE}" type="slidenum">
              <a:rPr lang="pl-PL" smtClean="0"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5CFA0-5891-4A27-A7FF-9ACF2F29E7EE}" type="slidenum">
              <a:rPr lang="pl-PL" smtClean="0"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5CFA0-5891-4A27-A7FF-9ACF2F29E7EE}" type="slidenum">
              <a:rPr lang="pl-PL" smtClean="0"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5CFA0-5891-4A27-A7FF-9ACF2F29E7EE}" type="slidenum">
              <a:rPr lang="pl-PL" smtClean="0"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5CFA0-5891-4A27-A7FF-9ACF2F29E7EE}" type="slidenum">
              <a:rPr lang="pl-PL" smtClean="0"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5CFA0-5891-4A27-A7FF-9ACF2F29E7EE}" type="slidenum">
              <a:rPr lang="pl-PL" smtClean="0"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5CFA0-5891-4A27-A7FF-9ACF2F29E7EE}" type="slidenum">
              <a:rPr lang="pl-PL" smtClean="0"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5CFA0-5891-4A27-A7FF-9ACF2F29E7EE}" type="slidenum">
              <a:rPr lang="pl-PL" smtClean="0"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5CFA0-5891-4A27-A7FF-9ACF2F29E7EE}" type="slidenum">
              <a:rPr lang="pl-PL" smtClean="0"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5CFA0-5891-4A27-A7FF-9ACF2F29E7EE}" type="slidenum">
              <a:rPr lang="pl-PL" smtClean="0"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5CFA0-5891-4A27-A7FF-9ACF2F29E7EE}" type="slidenum">
              <a:rPr lang="pl-PL" smtClean="0"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5CFA0-5891-4A27-A7FF-9ACF2F29E7EE}" type="slidenum">
              <a:rPr lang="pl-PL" smtClean="0"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5CFA0-5891-4A27-A7FF-9ACF2F29E7EE}" type="slidenum">
              <a:rPr lang="pl-PL" smtClean="0"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92D210B-1170-471E-86A8-A26E86D57053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5EA40A4-E80B-4B06-B666-BB0E30CD3462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210B-1170-471E-86A8-A26E86D57053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40A4-E80B-4B06-B666-BB0E30CD346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210B-1170-471E-86A8-A26E86D57053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40A4-E80B-4B06-B666-BB0E30CD346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2D210B-1170-471E-86A8-A26E86D57053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EA40A4-E80B-4B06-B666-BB0E30CD3462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92D210B-1170-471E-86A8-A26E86D57053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5EA40A4-E80B-4B06-B666-BB0E30CD3462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210B-1170-471E-86A8-A26E86D57053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40A4-E80B-4B06-B666-BB0E30CD3462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210B-1170-471E-86A8-A26E86D57053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40A4-E80B-4B06-B666-BB0E30CD3462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2D210B-1170-471E-86A8-A26E86D57053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EA40A4-E80B-4B06-B666-BB0E30CD3462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210B-1170-471E-86A8-A26E86D57053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40A4-E80B-4B06-B666-BB0E30CD346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2D210B-1170-471E-86A8-A26E86D57053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EA40A4-E80B-4B06-B666-BB0E30CD3462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2D210B-1170-471E-86A8-A26E86D57053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EA40A4-E80B-4B06-B666-BB0E30CD3462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2D210B-1170-471E-86A8-A26E86D57053}" type="datetimeFigureOut">
              <a:rPr lang="pl-PL" smtClean="0"/>
              <a:t>2020-04-29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EA40A4-E80B-4B06-B666-BB0E30CD3462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uka-niemieckiego.net/gramatyka/podstawy/czas-terazniejszy-w-niemiecki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uka-niemieckiego.net/cwiczenia/perfekt-haben-sein-a1-a2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ingapps.org/3234580" TargetMode="External"/><Relationship Id="rId5" Type="http://schemas.openxmlformats.org/officeDocument/2006/relationships/hyperlink" Target="https://learningapps.org/2562876" TargetMode="External"/><Relationship Id="rId4" Type="http://schemas.openxmlformats.org/officeDocument/2006/relationships/hyperlink" Target="https://www.nauka-niemieckiego.net/cwiczenia/perfekt-a1-a2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uka-niemieckiego.ne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earningapps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uka-niemieckiego.net/gramatyka/podstawy/odmiana-haben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auka-niemieckiego.net/gramatyka/podstawy/odmiana-czasownika-sein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uka-niemieckiego.net/gramatyka/srednio-zaawansowanych/tabela-czasownikow-nieregularnych-w-niemiecki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auka-niemieckiego.net/gramatyka/podstawy/czasowniki-regularne-w-niemiecki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86000" y="404664"/>
            <a:ext cx="61722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de-DE" dirty="0" smtClean="0"/>
              <a:t>THEMA: Ich habe gelernt. – </a:t>
            </a:r>
            <a:r>
              <a:rPr lang="de-DE" dirty="0" err="1" smtClean="0"/>
              <a:t>Uczyłem</a:t>
            </a:r>
            <a:r>
              <a:rPr lang="de-DE" dirty="0" smtClean="0"/>
              <a:t> </a:t>
            </a:r>
            <a:r>
              <a:rPr lang="de-DE" dirty="0" err="1" smtClean="0"/>
              <a:t>się</a:t>
            </a:r>
            <a:r>
              <a:rPr lang="de-DE" dirty="0" smtClean="0"/>
              <a:t>. </a:t>
            </a:r>
            <a:r>
              <a:rPr lang="pl-PL" dirty="0" smtClean="0"/>
              <a:t>Czas przeszły </a:t>
            </a:r>
            <a:r>
              <a:rPr lang="pl-PL" dirty="0" smtClean="0"/>
              <a:t>Perfekt (2 godziny lekcyjne)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86000" y="1916832"/>
            <a:ext cx="6172200" cy="4458090"/>
          </a:xfrm>
        </p:spPr>
        <p:txBody>
          <a:bodyPr>
            <a:normAutofit fontScale="92500" lnSpcReduction="20000"/>
          </a:bodyPr>
          <a:lstStyle/>
          <a:p>
            <a:pPr algn="just"/>
            <a:endParaRPr lang="pl-PL" dirty="0" smtClean="0"/>
          </a:p>
          <a:p>
            <a:r>
              <a:rPr lang="pl-PL" dirty="0" smtClean="0"/>
              <a:t> </a:t>
            </a:r>
            <a:r>
              <a:rPr lang="pl-PL" sz="2000" dirty="0" smtClean="0"/>
              <a:t>                                                                                  </a:t>
            </a:r>
          </a:p>
          <a:p>
            <a:endParaRPr lang="pl-PL" sz="2000" dirty="0" smtClean="0"/>
          </a:p>
          <a:p>
            <a:r>
              <a:rPr lang="pl-PL" sz="2000" dirty="0" smtClean="0"/>
              <a:t>                                          W  tej </a:t>
            </a:r>
            <a:r>
              <a:rPr lang="pl-PL" sz="2000" dirty="0" smtClean="0"/>
              <a:t>lekcji dowiesz się kiedy stosuje się czas przeszły Perfekt oraz jak się go tworzy.  Na końcu czekają na ciebie interaktywne ćwiczenia z czasu przeszłego  </a:t>
            </a:r>
            <a:r>
              <a:rPr lang="pl-PL" sz="2000" dirty="0" smtClean="0"/>
              <a:t>Perfekt.</a:t>
            </a:r>
          </a:p>
          <a:p>
            <a:endParaRPr lang="pl-PL" sz="2000" dirty="0" smtClean="0"/>
          </a:p>
          <a:p>
            <a:r>
              <a:rPr lang="pl-PL" sz="2000" dirty="0" smtClean="0"/>
              <a:t>CELE LEKCJI:</a:t>
            </a:r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uczeń </a:t>
            </a:r>
            <a:r>
              <a:rPr lang="pl-PL" sz="2000" dirty="0" smtClean="0"/>
              <a:t>zna zasady tworzenia czasu przeszłego Perfekt i potrafi zastosować ten czas w praktyce,</a:t>
            </a:r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 </a:t>
            </a:r>
            <a:r>
              <a:rPr lang="pl-PL" sz="2000" dirty="0" smtClean="0"/>
              <a:t>uczeń zna różnicę </a:t>
            </a:r>
            <a:r>
              <a:rPr lang="pl-PL" sz="2000" dirty="0" smtClean="0"/>
              <a:t>w</a:t>
            </a:r>
            <a:r>
              <a:rPr lang="de-DE" sz="2000" dirty="0" smtClean="0"/>
              <a:t> </a:t>
            </a:r>
            <a:r>
              <a:rPr lang="de-DE" sz="2000" dirty="0" err="1" smtClean="0"/>
              <a:t>z</a:t>
            </a:r>
            <a:r>
              <a:rPr lang="de-DE" sz="2000" dirty="0" err="1" smtClean="0"/>
              <a:t>astosowaniu</a:t>
            </a:r>
            <a:r>
              <a:rPr lang="de-DE" sz="2000" dirty="0" smtClean="0"/>
              <a:t> </a:t>
            </a:r>
            <a:r>
              <a:rPr lang="pl-PL" sz="2000" dirty="0" smtClean="0"/>
              <a:t>czasu </a:t>
            </a:r>
            <a:r>
              <a:rPr lang="pl-PL" sz="2000" dirty="0" smtClean="0"/>
              <a:t>przeszłego Perfekt </a:t>
            </a:r>
            <a:r>
              <a:rPr lang="pl-PL" sz="2000" dirty="0" smtClean="0"/>
              <a:t>a czasu teraźniejszego </a:t>
            </a:r>
            <a:r>
              <a:rPr lang="pl-PL" sz="2000" dirty="0" err="1" smtClean="0"/>
              <a:t>Pr</a:t>
            </a:r>
            <a:r>
              <a:rPr lang="de-DE" sz="2000" dirty="0" err="1" smtClean="0"/>
              <a:t>äsens</a:t>
            </a:r>
            <a:r>
              <a:rPr lang="de-DE" sz="2000" dirty="0" smtClean="0"/>
              <a:t>.</a:t>
            </a:r>
            <a:endParaRPr lang="pl-PL" sz="2000" dirty="0" smtClean="0"/>
          </a:p>
          <a:p>
            <a:pPr>
              <a:buFont typeface="Wingdings" pitchFamily="2" charset="2"/>
              <a:buChar char="Ø"/>
            </a:pPr>
            <a:endParaRPr lang="pl-PL" sz="2000" dirty="0" smtClean="0"/>
          </a:p>
          <a:p>
            <a:pPr>
              <a:buFont typeface="Wingdings" pitchFamily="2" charset="2"/>
              <a:buChar char="Ø"/>
            </a:pPr>
            <a:endParaRPr lang="pl-PL" sz="2000" dirty="0" smtClean="0"/>
          </a:p>
          <a:p>
            <a:pPr>
              <a:buFont typeface="Wingdings" pitchFamily="2" charset="2"/>
              <a:buChar char="Ø"/>
            </a:pPr>
            <a:endParaRPr lang="pl-PL" sz="2000" dirty="0" smtClean="0"/>
          </a:p>
          <a:p>
            <a:pPr>
              <a:buFont typeface="Wingdings" pitchFamily="2" charset="2"/>
              <a:buChar char="Ø"/>
            </a:pPr>
            <a:endParaRPr lang="pl-PL" sz="2000" dirty="0" smtClean="0"/>
          </a:p>
          <a:p>
            <a:endParaRPr lang="pl-PL" sz="2000" dirty="0" smtClean="0"/>
          </a:p>
          <a:p>
            <a:pPr algn="just"/>
            <a:endParaRPr lang="pl-PL" dirty="0"/>
          </a:p>
        </p:txBody>
      </p:sp>
      <p:pic>
        <p:nvPicPr>
          <p:cNvPr id="2050" name="Picture 2" descr="D:\moje dokumenty\moje dokumenty\awans teczka nauczyciela kontraktowego ub. sie o mianowanie 2016\lekcje otwarte dla nauczycieli\cel-768x5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340768"/>
            <a:ext cx="2987824" cy="1620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Ale jak to czasownik  jest na końcu zdania?!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r>
              <a:rPr lang="pl-PL" dirty="0" smtClean="0"/>
              <a:t>Weźmy pod lupę zdanie w </a:t>
            </a:r>
            <a:r>
              <a:rPr lang="pl-PL" u="sng" dirty="0" smtClean="0">
                <a:hlinkClick r:id="rId3"/>
              </a:rPr>
              <a:t>czasie teraźniejszym</a:t>
            </a:r>
            <a:r>
              <a:rPr lang="pl-PL" dirty="0" smtClean="0"/>
              <a:t>: </a:t>
            </a:r>
            <a:r>
              <a:rPr lang="pl-PL" b="1" dirty="0" smtClean="0"/>
              <a:t>„Ich </a:t>
            </a:r>
            <a:r>
              <a:rPr lang="pl-PL" b="1" dirty="0" err="1" smtClean="0"/>
              <a:t>esse</a:t>
            </a:r>
            <a:r>
              <a:rPr lang="pl-PL" b="1" dirty="0" smtClean="0"/>
              <a:t> </a:t>
            </a:r>
            <a:r>
              <a:rPr lang="pl-PL" b="1" dirty="0" err="1" smtClean="0"/>
              <a:t>eine</a:t>
            </a:r>
            <a:r>
              <a:rPr lang="pl-PL" b="1" dirty="0" smtClean="0"/>
              <a:t> Pizza</a:t>
            </a:r>
            <a:r>
              <a:rPr lang="pl-PL" b="1" dirty="0" smtClean="0"/>
              <a:t>.”</a:t>
            </a:r>
          </a:p>
          <a:p>
            <a:endParaRPr lang="pl-PL" b="1" dirty="0" smtClean="0"/>
          </a:p>
          <a:p>
            <a:endParaRPr lang="pl-PL" dirty="0" smtClean="0"/>
          </a:p>
          <a:p>
            <a:r>
              <a:rPr lang="pl-PL" dirty="0" smtClean="0"/>
              <a:t>Jeżeli chcesz powiedzieć to samo zdanie w czasie przeszłym Perfekt, musisz na drugim miejscu w zdaniu wstawić  odmieniony czasownik posiłkowy. Czasownik </a:t>
            </a:r>
            <a:r>
              <a:rPr lang="pl-PL" dirty="0" err="1" smtClean="0"/>
              <a:t>„esse</a:t>
            </a:r>
            <a:r>
              <a:rPr lang="pl-PL" dirty="0" smtClean="0"/>
              <a:t>n” wędruje na sam koniec zdania jako </a:t>
            </a:r>
            <a:r>
              <a:rPr lang="pl-PL" dirty="0" err="1" smtClean="0"/>
              <a:t>Partizip</a:t>
            </a:r>
            <a:r>
              <a:rPr lang="pl-PL" dirty="0" smtClean="0"/>
              <a:t> II: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4" name="Obraz 3" descr="grafika z przykladowym zdaniem w czasie perfekt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44824"/>
            <a:ext cx="741682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KIEDY Perfekt </a:t>
            </a:r>
            <a:r>
              <a:rPr lang="pl-PL" b="1" dirty="0" smtClean="0"/>
              <a:t>z „</a:t>
            </a:r>
            <a:r>
              <a:rPr lang="pl-PL" b="1" dirty="0" err="1" smtClean="0"/>
              <a:t>haben</a:t>
            </a:r>
            <a:r>
              <a:rPr lang="pl-PL" b="1" dirty="0" smtClean="0"/>
              <a:t>” </a:t>
            </a:r>
            <a:r>
              <a:rPr lang="pl-PL" b="1" dirty="0" smtClean="0"/>
              <a:t>a kiedy z „</a:t>
            </a:r>
            <a:r>
              <a:rPr lang="pl-PL" b="1" dirty="0" err="1" smtClean="0"/>
              <a:t>sein</a:t>
            </a:r>
            <a:r>
              <a:rPr lang="pl-PL" b="1" dirty="0" smtClean="0"/>
              <a:t>”? Oto jest </a:t>
            </a:r>
            <a:r>
              <a:rPr lang="pl-PL" b="1" dirty="0" smtClean="0"/>
              <a:t>pytanie…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sz="3600" b="1" dirty="0" smtClean="0"/>
              <a:t>Czas Perfekt tworzy się głównie z „</a:t>
            </a:r>
            <a:r>
              <a:rPr lang="pl-PL" sz="3600" b="1" dirty="0" err="1" smtClean="0"/>
              <a:t>haben</a:t>
            </a:r>
            <a:r>
              <a:rPr lang="pl-PL" sz="3600" b="1" dirty="0" smtClean="0"/>
              <a:t>”</a:t>
            </a:r>
            <a:r>
              <a:rPr lang="pl-PL" dirty="0" smtClean="0"/>
              <a:t>  – chyba, że wyrażamy </a:t>
            </a:r>
            <a:r>
              <a:rPr lang="pl-PL" b="1" dirty="0" smtClean="0"/>
              <a:t>ruch</a:t>
            </a:r>
            <a:r>
              <a:rPr lang="pl-PL" dirty="0" smtClean="0"/>
              <a:t> czy zmianę </a:t>
            </a:r>
            <a:r>
              <a:rPr lang="pl-PL" b="1" dirty="0" smtClean="0"/>
              <a:t>stanu</a:t>
            </a:r>
            <a:r>
              <a:rPr lang="pl-PL" dirty="0" smtClean="0"/>
              <a:t>, wtedy używa się  „</a:t>
            </a:r>
            <a:r>
              <a:rPr lang="pl-PL" dirty="0" err="1" smtClean="0"/>
              <a:t>sein</a:t>
            </a:r>
            <a:r>
              <a:rPr lang="pl-PL" dirty="0" smtClean="0"/>
              <a:t>”.  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4239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Perfekt </a:t>
            </a:r>
            <a:r>
              <a:rPr lang="pl-PL" b="1" dirty="0" smtClean="0"/>
              <a:t>z „</a:t>
            </a:r>
            <a:r>
              <a:rPr lang="pl-PL" b="1" dirty="0" err="1" smtClean="0"/>
              <a:t>sein</a:t>
            </a:r>
            <a:r>
              <a:rPr lang="pl-PL" b="1" dirty="0" smtClean="0"/>
              <a:t>” </a:t>
            </a:r>
            <a:r>
              <a:rPr lang="pl-PL" dirty="0" smtClean="0"/>
              <a:t>tworzy się </a:t>
            </a:r>
            <a:r>
              <a:rPr lang="pl-PL" dirty="0" smtClean="0"/>
              <a:t> z ………..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…czasownikami wyrażającymi ruch (np. </a:t>
            </a:r>
            <a:r>
              <a:rPr lang="pl-PL" dirty="0" err="1" smtClean="0"/>
              <a:t>gehen</a:t>
            </a:r>
            <a:r>
              <a:rPr lang="pl-PL" dirty="0" smtClean="0"/>
              <a:t>, </a:t>
            </a:r>
            <a:r>
              <a:rPr lang="pl-PL" dirty="0" err="1" smtClean="0"/>
              <a:t>fahren</a:t>
            </a:r>
            <a:r>
              <a:rPr lang="pl-PL" dirty="0" smtClean="0"/>
              <a:t>, </a:t>
            </a:r>
            <a:r>
              <a:rPr lang="pl-PL" dirty="0" err="1" smtClean="0"/>
              <a:t>rennen</a:t>
            </a:r>
            <a:r>
              <a:rPr lang="pl-PL" dirty="0" smtClean="0"/>
              <a:t>, </a:t>
            </a:r>
            <a:r>
              <a:rPr lang="pl-PL" dirty="0" err="1" smtClean="0"/>
              <a:t>fliegen</a:t>
            </a:r>
            <a:r>
              <a:rPr lang="pl-PL" dirty="0" smtClean="0"/>
              <a:t> itp.) :</a:t>
            </a:r>
            <a:br>
              <a:rPr lang="pl-PL" dirty="0" smtClean="0"/>
            </a:br>
            <a:r>
              <a:rPr lang="de-DE" dirty="0" smtClean="0"/>
              <a:t>„Ich bin nach Berlin gefahren.”/ </a:t>
            </a:r>
            <a:r>
              <a:rPr lang="pl-PL" dirty="0" smtClean="0"/>
              <a:t>Pojechałem do Berlina.</a:t>
            </a:r>
            <a:br>
              <a:rPr lang="pl-PL" dirty="0" smtClean="0"/>
            </a:br>
            <a:r>
              <a:rPr lang="de-DE" dirty="0" smtClean="0"/>
              <a:t>„Ich bin schnell gelaufen.”/ </a:t>
            </a:r>
            <a:r>
              <a:rPr lang="de-DE" dirty="0" err="1" smtClean="0"/>
              <a:t>Szybko</a:t>
            </a:r>
            <a:r>
              <a:rPr lang="de-DE" dirty="0" smtClean="0"/>
              <a:t> </a:t>
            </a:r>
            <a:r>
              <a:rPr lang="de-DE" dirty="0" err="1" smtClean="0"/>
              <a:t>szłam</a:t>
            </a:r>
            <a:r>
              <a:rPr lang="de-DE" dirty="0" smtClean="0"/>
              <a:t>.</a:t>
            </a:r>
            <a:endParaRPr lang="pl-PL" dirty="0"/>
          </a:p>
        </p:txBody>
      </p:sp>
      <p:pic>
        <p:nvPicPr>
          <p:cNvPr id="3074" name="Picture 2" descr="C:\Users\Asia\Desktop\30.gif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221088"/>
            <a:ext cx="2808312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80243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Perfekt z „</a:t>
            </a:r>
            <a:r>
              <a:rPr lang="pl-PL" b="1" dirty="0" err="1" smtClean="0"/>
              <a:t>sein</a:t>
            </a:r>
            <a:r>
              <a:rPr lang="pl-PL" b="1" dirty="0" smtClean="0"/>
              <a:t>” </a:t>
            </a:r>
            <a:r>
              <a:rPr lang="pl-PL" dirty="0" smtClean="0"/>
              <a:t>tworzy się  z ……..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 Perfekt z „</a:t>
            </a:r>
            <a:r>
              <a:rPr lang="pl-PL" b="1" dirty="0" err="1" smtClean="0"/>
              <a:t>sein</a:t>
            </a:r>
            <a:r>
              <a:rPr lang="pl-PL" b="1" dirty="0" smtClean="0"/>
              <a:t>” </a:t>
            </a:r>
            <a:r>
              <a:rPr lang="pl-PL" dirty="0" smtClean="0"/>
              <a:t>tworzy się  z ………..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….</a:t>
            </a:r>
            <a:r>
              <a:rPr lang="pl-PL" dirty="0" smtClean="0"/>
              <a:t>czasownikami wyrażającymi zmianę stanu takie jak  na przykład </a:t>
            </a:r>
            <a:r>
              <a:rPr lang="pl-PL" dirty="0" err="1" smtClean="0"/>
              <a:t>sterben</a:t>
            </a:r>
            <a:r>
              <a:rPr lang="pl-PL" dirty="0" smtClean="0"/>
              <a:t>, </a:t>
            </a:r>
            <a:r>
              <a:rPr lang="pl-PL" dirty="0" err="1" smtClean="0"/>
              <a:t>einschlafen</a:t>
            </a:r>
            <a:r>
              <a:rPr lang="pl-PL" dirty="0" smtClean="0"/>
              <a:t>, </a:t>
            </a:r>
            <a:r>
              <a:rPr lang="pl-PL" dirty="0" err="1" smtClean="0"/>
              <a:t>verwelken</a:t>
            </a:r>
            <a:r>
              <a:rPr lang="pl-PL" dirty="0" smtClean="0"/>
              <a:t>:</a:t>
            </a:r>
            <a:br>
              <a:rPr lang="pl-PL" dirty="0" smtClean="0"/>
            </a:br>
            <a:r>
              <a:rPr lang="de-DE" dirty="0" smtClean="0"/>
              <a:t>„Ich bin gestern schnell eingeschlafen.”/ </a:t>
            </a:r>
            <a:r>
              <a:rPr lang="pl-PL" dirty="0" smtClean="0"/>
              <a:t>Szybko wczoraj zasnęłam. (zmiana stanu: obudzony  śpiący</a:t>
            </a:r>
            <a:r>
              <a:rPr lang="pl-PL" dirty="0" smtClean="0"/>
              <a:t>)</a:t>
            </a:r>
            <a:endParaRPr lang="pl-PL" dirty="0"/>
          </a:p>
        </p:txBody>
      </p:sp>
      <p:pic>
        <p:nvPicPr>
          <p:cNvPr id="4098" name="Picture 2" descr="C:\Users\Asia\Desktop\unnamed.gif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933056"/>
            <a:ext cx="2880320" cy="254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Perfekt z „</a:t>
            </a:r>
            <a:r>
              <a:rPr lang="pl-PL" b="1" dirty="0" err="1" smtClean="0"/>
              <a:t>sein</a:t>
            </a:r>
            <a:r>
              <a:rPr lang="pl-PL" b="1" dirty="0" smtClean="0"/>
              <a:t>” </a:t>
            </a:r>
            <a:r>
              <a:rPr lang="pl-PL" dirty="0" smtClean="0"/>
              <a:t>tworzy się  z ………..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…z czasownikami „</a:t>
            </a:r>
            <a:r>
              <a:rPr lang="pl-PL" dirty="0" err="1" smtClean="0"/>
              <a:t>sein</a:t>
            </a:r>
            <a:r>
              <a:rPr lang="pl-PL" dirty="0" smtClean="0"/>
              <a:t>”, „</a:t>
            </a:r>
            <a:r>
              <a:rPr lang="pl-PL" dirty="0" err="1" smtClean="0"/>
              <a:t>werden</a:t>
            </a:r>
            <a:r>
              <a:rPr lang="pl-PL" dirty="0" smtClean="0"/>
              <a:t>” i „</a:t>
            </a:r>
            <a:r>
              <a:rPr lang="pl-PL" dirty="0" err="1" smtClean="0"/>
              <a:t>bleiben</a:t>
            </a:r>
            <a:r>
              <a:rPr lang="pl-PL" dirty="0" smtClean="0"/>
              <a:t>”</a:t>
            </a:r>
          </a:p>
          <a:p>
            <a:endParaRPr lang="pl-PL" dirty="0" smtClean="0"/>
          </a:p>
          <a:p>
            <a:pPr lvl="0">
              <a:buNone/>
            </a:pPr>
            <a:r>
              <a:rPr lang="de-DE" dirty="0" smtClean="0"/>
              <a:t>„Ich bin gestern zuhause geblieben.” /</a:t>
            </a:r>
            <a:r>
              <a:rPr lang="de-DE" dirty="0" err="1" smtClean="0"/>
              <a:t>Wczoraj</a:t>
            </a:r>
            <a:r>
              <a:rPr lang="de-DE" dirty="0" smtClean="0"/>
              <a:t> </a:t>
            </a:r>
            <a:r>
              <a:rPr lang="de-DE" dirty="0" err="1" smtClean="0"/>
              <a:t>zostałam</a:t>
            </a:r>
            <a:r>
              <a:rPr lang="de-DE" dirty="0" smtClean="0"/>
              <a:t> w </a:t>
            </a:r>
            <a:r>
              <a:rPr lang="de-DE" dirty="0" err="1" smtClean="0"/>
              <a:t>domu</a:t>
            </a:r>
            <a:endParaRPr lang="pl-PL" dirty="0" smtClean="0"/>
          </a:p>
          <a:p>
            <a:pPr lvl="0">
              <a:buNone/>
            </a:pPr>
            <a:r>
              <a:rPr lang="de-DE" dirty="0" smtClean="0"/>
              <a:t>„Ich bin gestern bei Maria gewesen.” /</a:t>
            </a:r>
            <a:r>
              <a:rPr lang="de-DE" dirty="0" err="1" smtClean="0"/>
              <a:t>Wczoraj</a:t>
            </a:r>
            <a:r>
              <a:rPr lang="de-DE" dirty="0" smtClean="0"/>
              <a:t> </a:t>
            </a:r>
            <a:r>
              <a:rPr lang="de-DE" dirty="0" err="1" smtClean="0"/>
              <a:t>byłam</a:t>
            </a:r>
            <a:r>
              <a:rPr lang="de-DE" dirty="0" smtClean="0"/>
              <a:t> u </a:t>
            </a:r>
            <a:r>
              <a:rPr lang="de-DE" dirty="0" err="1" smtClean="0"/>
              <a:t>Helgi</a:t>
            </a:r>
            <a:r>
              <a:rPr lang="de-DE" dirty="0" smtClean="0"/>
              <a:t>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0226"/>
          </a:xfrm>
        </p:spPr>
        <p:txBody>
          <a:bodyPr>
            <a:normAutofit/>
          </a:bodyPr>
          <a:lstStyle/>
          <a:p>
            <a:r>
              <a:rPr lang="pl-PL" b="1" dirty="0" smtClean="0"/>
              <a:t>Perfekt niemiecki –  podsumowanie najważniejszych informacji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lvl="0"/>
            <a:r>
              <a:rPr lang="pl-PL" dirty="0" smtClean="0"/>
              <a:t>Czas niemiecki Perfekt używa się do mówienia o </a:t>
            </a:r>
            <a:r>
              <a:rPr lang="pl-PL" dirty="0" smtClean="0"/>
              <a:t>przeszłości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Perfekt niemiecki tworzy się poprzez odmieniony czasownik posiłkowy na drugim miejscu w zdaniu oraz </a:t>
            </a:r>
            <a:r>
              <a:rPr lang="pl-PL" dirty="0" err="1" smtClean="0"/>
              <a:t>Partizip</a:t>
            </a:r>
            <a:r>
              <a:rPr lang="pl-PL" dirty="0" smtClean="0"/>
              <a:t> II na końcu </a:t>
            </a:r>
            <a:r>
              <a:rPr lang="pl-PL" dirty="0" smtClean="0"/>
              <a:t>zdania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Czasowniki wyrażające ruch lub zmianę stanu łączą się  z czasownikiem posiłkowym „</a:t>
            </a:r>
            <a:r>
              <a:rPr lang="pl-PL" dirty="0" err="1" smtClean="0"/>
              <a:t>sein</a:t>
            </a:r>
            <a:r>
              <a:rPr lang="pl-PL" dirty="0" smtClean="0"/>
              <a:t>”</a:t>
            </a:r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/>
          <a:lstStyle/>
          <a:p>
            <a:pPr algn="ctr"/>
            <a:r>
              <a:rPr lang="pl-PL" b="1" dirty="0" smtClean="0"/>
              <a:t>Ćwiczenia na czas Perfekt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pl-PL" dirty="0" smtClean="0"/>
          </a:p>
          <a:p>
            <a:r>
              <a:rPr lang="pl-PL" dirty="0" smtClean="0"/>
              <a:t>Gotowy na sprawdzenie wiedzy na temat Perfekt? Zapraszam cię do wykonania kilku interaktywnych ćwiczeń</a:t>
            </a:r>
            <a:r>
              <a:rPr lang="pl-PL" dirty="0" smtClean="0"/>
              <a:t>!</a:t>
            </a:r>
          </a:p>
          <a:p>
            <a:endParaRPr lang="pl-PL" dirty="0" smtClean="0"/>
          </a:p>
          <a:p>
            <a:r>
              <a:rPr lang="pl-PL" dirty="0" smtClean="0"/>
              <a:t>Kliknij w linki i ćwicz</a:t>
            </a:r>
            <a:r>
              <a:rPr lang="pl-PL" dirty="0" smtClean="0"/>
              <a:t>:</a:t>
            </a:r>
          </a:p>
          <a:p>
            <a:r>
              <a:rPr lang="pl-PL" dirty="0" smtClean="0"/>
              <a:t> </a:t>
            </a:r>
            <a:r>
              <a:rPr lang="pl-PL" u="sng" dirty="0" smtClean="0">
                <a:hlinkClick r:id="rId3"/>
              </a:rPr>
              <a:t>https://www.nauka-niemieckiego.net/cwiczenia/perfekt-haben-sein-a1-a2/</a:t>
            </a:r>
            <a:endParaRPr lang="pl-PL" dirty="0" smtClean="0"/>
          </a:p>
          <a:p>
            <a:r>
              <a:rPr lang="pl-PL" u="sng" dirty="0" smtClean="0">
                <a:hlinkClick r:id="rId4"/>
              </a:rPr>
              <a:t>https://www.nauka-niemieckiego.net/cwiczenia/perfekt-a1-a2/</a:t>
            </a:r>
            <a:endParaRPr lang="pl-PL" dirty="0" smtClean="0"/>
          </a:p>
          <a:p>
            <a:r>
              <a:rPr lang="pl-PL" u="sng" dirty="0" smtClean="0">
                <a:hlinkClick r:id="rId5"/>
              </a:rPr>
              <a:t>https://learningapps.org/2562876</a:t>
            </a:r>
            <a:endParaRPr lang="pl-PL" dirty="0" smtClean="0"/>
          </a:p>
          <a:p>
            <a:r>
              <a:rPr lang="pl-PL" u="sng" dirty="0" smtClean="0">
                <a:hlinkClick r:id="rId6"/>
              </a:rPr>
              <a:t>https://learningapps.org/3234580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621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DZIĘKUJĘ ZA UWAGĘ </a:t>
            </a:r>
            <a:r>
              <a:rPr lang="pl-PL" dirty="0" smtClean="0">
                <a:sym typeface="Wingdings" pitchFamily="2" charset="2"/>
              </a:rPr>
              <a:t></a:t>
            </a:r>
            <a:br>
              <a:rPr lang="pl-PL" dirty="0" smtClean="0">
                <a:sym typeface="Wingdings" pitchFamily="2" charset="2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Źródło: </a:t>
            </a:r>
            <a:endParaRPr lang="pl-PL" dirty="0" smtClean="0"/>
          </a:p>
          <a:p>
            <a:pPr>
              <a:buNone/>
            </a:pPr>
            <a:r>
              <a:rPr lang="pl-PL" u="sng" dirty="0" err="1" smtClean="0">
                <a:hlinkClick r:id="rId3"/>
              </a:rPr>
              <a:t>www.nauka-niemieckiego.net</a:t>
            </a:r>
            <a:endParaRPr lang="pl-PL" dirty="0" smtClean="0"/>
          </a:p>
          <a:p>
            <a:pPr>
              <a:buNone/>
            </a:pPr>
            <a:r>
              <a:rPr lang="pl-PL" u="sng" dirty="0" err="1" smtClean="0">
                <a:hlinkClick r:id="rId4"/>
              </a:rPr>
              <a:t>www.learningapps.org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to jest Perfekt?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Perfekt – tak nazywa się czas, dzięki któremu można powiedzieć coś w przeszłości. O przeszłości w języku niemieckim możesz również mówić w czasie </a:t>
            </a:r>
            <a:r>
              <a:rPr lang="pl-PL" dirty="0" err="1" smtClean="0"/>
              <a:t>Präteritum</a:t>
            </a:r>
            <a:r>
              <a:rPr lang="pl-PL" dirty="0" smtClean="0"/>
              <a:t>, ale to właśnie Perfekt jest używany częściej.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PERFEKT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Co jest takiego szczególnego w Perfekt? Żeby zrobić zdanie w Perfekt, potrzebujesz dwóch czasowników. Spójrz:</a:t>
            </a: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6" name="Obraz 5" descr="grafika z przykladami na perfekt niemiecki 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221088"/>
            <a:ext cx="36004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Jak </a:t>
            </a:r>
            <a:r>
              <a:rPr lang="pl-PL" b="1" dirty="0" smtClean="0"/>
              <a:t>tworzy się czas przeszły Perfekt</a:t>
            </a:r>
            <a:r>
              <a:rPr lang="pl-PL" b="1" dirty="0" smtClean="0"/>
              <a:t>?</a:t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060848"/>
            <a:ext cx="720080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Jak tworzy się czas przeszły Perfekt?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Jak widzicie na poprzednim slajdzie , potrzebujemy dwóch czasowników do utworzenia tego czasu.</a:t>
            </a:r>
          </a:p>
          <a:p>
            <a:endParaRPr lang="pl-PL" dirty="0" smtClean="0"/>
          </a:p>
          <a:p>
            <a:pPr lvl="0"/>
            <a:r>
              <a:rPr lang="pl-PL" dirty="0" smtClean="0"/>
              <a:t>Jeden czasownik pomaga tylko stworzyć zdanie i nic nie oznacza (</a:t>
            </a:r>
            <a:r>
              <a:rPr lang="pl-PL" b="1" dirty="0" err="1" smtClean="0"/>
              <a:t>Hilfsverb</a:t>
            </a:r>
            <a:r>
              <a:rPr lang="pl-PL" dirty="0" smtClean="0"/>
              <a:t>). Takim pomocnikiem w zdaniu może być „</a:t>
            </a:r>
            <a:r>
              <a:rPr lang="pl-PL" u="sng" dirty="0" err="1" smtClean="0">
                <a:hlinkClick r:id="rId3"/>
              </a:rPr>
              <a:t>haben</a:t>
            </a:r>
            <a:r>
              <a:rPr lang="pl-PL" dirty="0" smtClean="0"/>
              <a:t>” lub „</a:t>
            </a:r>
            <a:r>
              <a:rPr lang="pl-PL" u="sng" dirty="0" err="1" smtClean="0">
                <a:hlinkClick r:id="rId4"/>
              </a:rPr>
              <a:t>sein</a:t>
            </a:r>
            <a:r>
              <a:rPr lang="pl-PL" dirty="0" smtClean="0"/>
              <a:t>„</a:t>
            </a:r>
          </a:p>
          <a:p>
            <a:pPr lvl="0"/>
            <a:endParaRPr lang="pl-PL" dirty="0" smtClean="0"/>
          </a:p>
          <a:p>
            <a:r>
              <a:rPr lang="pl-PL" dirty="0" smtClean="0"/>
              <a:t>Drugi czasownik  jest na końcu zdania i wyraża czynność (</a:t>
            </a:r>
            <a:r>
              <a:rPr lang="pl-PL" dirty="0" err="1" smtClean="0"/>
              <a:t>Partizip</a:t>
            </a:r>
            <a:r>
              <a:rPr lang="pl-PL" dirty="0" smtClean="0"/>
              <a:t> II).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TWORZY SIĘ CZAS PRZESZŁY PERFEKT?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err="1" smtClean="0"/>
              <a:t>Hilfsverb</a:t>
            </a:r>
            <a:r>
              <a:rPr lang="pl-PL" dirty="0" smtClean="0"/>
              <a:t>(czasownik posiłkowy), czyli „</a:t>
            </a:r>
            <a:r>
              <a:rPr lang="pl-PL" dirty="0" err="1" smtClean="0"/>
              <a:t>haben</a:t>
            </a:r>
            <a:r>
              <a:rPr lang="pl-PL" dirty="0" smtClean="0"/>
              <a:t>” lub „</a:t>
            </a:r>
            <a:r>
              <a:rPr lang="pl-PL" dirty="0" err="1" smtClean="0"/>
              <a:t>sein</a:t>
            </a:r>
            <a:r>
              <a:rPr lang="pl-PL" dirty="0" smtClean="0"/>
              <a:t>” </a:t>
            </a:r>
            <a:r>
              <a:rPr lang="pl-PL" dirty="0" smtClean="0"/>
              <a:t>W CZASIE PRZESZŁYM PERFEKT nic </a:t>
            </a:r>
            <a:r>
              <a:rPr lang="pl-PL" dirty="0" smtClean="0"/>
              <a:t>nie oznaczają, ale pomagają tylko stworzyć zdanie</a:t>
            </a:r>
            <a:r>
              <a:rPr lang="pl-PL" dirty="0" smtClean="0"/>
              <a:t>. </a:t>
            </a:r>
          </a:p>
          <a:p>
            <a:r>
              <a:rPr lang="pl-PL" i="1" dirty="0" smtClean="0"/>
              <a:t>Wiemy natomiast, że istnieją osobno, poza czasem przeszłym Perfekt i że „</a:t>
            </a:r>
            <a:r>
              <a:rPr lang="pl-PL" i="1" dirty="0" err="1" smtClean="0"/>
              <a:t>haben</a:t>
            </a:r>
            <a:r>
              <a:rPr lang="pl-PL" i="1" dirty="0" smtClean="0"/>
              <a:t>” to mieć, a „</a:t>
            </a:r>
            <a:r>
              <a:rPr lang="pl-PL" i="1" dirty="0" err="1" smtClean="0"/>
              <a:t>sein</a:t>
            </a:r>
            <a:r>
              <a:rPr lang="pl-PL" i="1" dirty="0" smtClean="0"/>
              <a:t>” być.</a:t>
            </a:r>
          </a:p>
          <a:p>
            <a:r>
              <a:rPr lang="pl-PL" b="1" u="sng" dirty="0" smtClean="0"/>
              <a:t>Jak pomagają? </a:t>
            </a:r>
            <a:r>
              <a:rPr lang="pl-PL" dirty="0" smtClean="0"/>
              <a:t>Odmieniają się przez osoby. 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/>
              <a:t>   A </a:t>
            </a:r>
            <a:r>
              <a:rPr lang="pl-PL" dirty="0" smtClean="0"/>
              <a:t>ten drugi czasownik, który wyraża czynność, </a:t>
            </a:r>
            <a:r>
              <a:rPr lang="pl-PL" u="sng" dirty="0" smtClean="0">
                <a:solidFill>
                  <a:srgbClr val="FF0000"/>
                </a:solidFill>
              </a:rPr>
              <a:t>odpoczywa na końcu zdania </a:t>
            </a:r>
            <a:r>
              <a:rPr lang="pl-PL" dirty="0" smtClean="0"/>
              <a:t>– występuje jako </a:t>
            </a:r>
            <a:r>
              <a:rPr lang="pl-PL" dirty="0" err="1" smtClean="0"/>
              <a:t>Partizip</a:t>
            </a:r>
            <a:r>
              <a:rPr lang="pl-PL" dirty="0" smtClean="0"/>
              <a:t> II i jest zawsze takim sam, niezależnie od osoby: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TWORZENIE PERFEKTU z </a:t>
            </a:r>
            <a:r>
              <a:rPr lang="pl-PL" dirty="0" err="1" smtClean="0"/>
              <a:t>haben</a:t>
            </a:r>
            <a:r>
              <a:rPr lang="pl-PL" dirty="0" smtClean="0"/>
              <a:t> i </a:t>
            </a:r>
            <a:r>
              <a:rPr lang="pl-PL" dirty="0" err="1" smtClean="0"/>
              <a:t>sein</a:t>
            </a:r>
            <a:r>
              <a:rPr lang="pl-PL" dirty="0" smtClean="0"/>
              <a:t>:</a:t>
            </a:r>
            <a:br>
              <a:rPr lang="pl-PL" dirty="0" smtClean="0"/>
            </a:br>
            <a:r>
              <a:rPr lang="pl-PL" dirty="0" smtClean="0"/>
              <a:t>(przedstawienie tabelaryczne)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11560" y="1340768"/>
          <a:ext cx="8136904" cy="5881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151"/>
                <a:gridCol w="1356151"/>
                <a:gridCol w="1452266"/>
                <a:gridCol w="1260034"/>
                <a:gridCol w="1356151"/>
                <a:gridCol w="1356151"/>
              </a:tblGrid>
              <a:tr h="1584176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ich</a:t>
                      </a:r>
                    </a:p>
                    <a:p>
                      <a:endParaRPr lang="pl-PL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du</a:t>
                      </a:r>
                      <a:endParaRPr lang="pl-PL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l-PL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er</a:t>
                      </a:r>
                    </a:p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sie</a:t>
                      </a:r>
                    </a:p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habe</a:t>
                      </a:r>
                      <a:endParaRPr lang="pl-PL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l-PL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hast</a:t>
                      </a:r>
                    </a:p>
                    <a:p>
                      <a:endParaRPr lang="pl-PL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l-PL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hat</a:t>
                      </a:r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l-PL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gelernt</a:t>
                      </a:r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ich</a:t>
                      </a:r>
                    </a:p>
                    <a:p>
                      <a:endParaRPr lang="pl-PL" dirty="0" smtClean="0"/>
                    </a:p>
                    <a:p>
                      <a:r>
                        <a:rPr lang="pl-PL" dirty="0" err="1" smtClean="0"/>
                        <a:t>du</a:t>
                      </a:r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er</a:t>
                      </a:r>
                    </a:p>
                    <a:p>
                      <a:r>
                        <a:rPr lang="pl-PL" dirty="0" smtClean="0"/>
                        <a:t>sie</a:t>
                      </a:r>
                    </a:p>
                    <a:p>
                      <a:r>
                        <a:rPr lang="pl-PL" dirty="0" smtClean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bin</a:t>
                      </a:r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err="1" smtClean="0"/>
                        <a:t>bist</a:t>
                      </a:r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err="1" smtClean="0"/>
                        <a:t>ist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err="1" smtClean="0"/>
                        <a:t>gefahren</a:t>
                      </a:r>
                      <a:r>
                        <a:rPr lang="pl-PL" dirty="0" smtClean="0"/>
                        <a:t>.</a:t>
                      </a:r>
                      <a:endParaRPr lang="pl-PL" dirty="0"/>
                    </a:p>
                  </a:txBody>
                  <a:tcPr/>
                </a:tc>
              </a:tr>
              <a:tr h="1584176"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wir</a:t>
                      </a:r>
                    </a:p>
                    <a:p>
                      <a:endParaRPr lang="pl-PL" dirty="0" smtClean="0"/>
                    </a:p>
                    <a:p>
                      <a:r>
                        <a:rPr lang="pl-PL" dirty="0" err="1" smtClean="0"/>
                        <a:t>ihr</a:t>
                      </a:r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Sie/</a:t>
                      </a:r>
                      <a:r>
                        <a:rPr lang="pl-PL" dirty="0" err="1" smtClean="0"/>
                        <a:t>sie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err="1" smtClean="0"/>
                        <a:t>haben</a:t>
                      </a:r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err="1" smtClean="0"/>
                        <a:t>habt</a:t>
                      </a:r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err="1" smtClean="0"/>
                        <a:t>haben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</a:t>
                      </a:r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err="1" smtClean="0"/>
                        <a:t>gelernt</a:t>
                      </a:r>
                      <a:r>
                        <a:rPr lang="pl-PL" dirty="0" smtClean="0"/>
                        <a:t>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de-DE" dirty="0" smtClean="0"/>
                        <a:t>w</a:t>
                      </a:r>
                      <a:r>
                        <a:rPr lang="pl-PL" dirty="0" err="1" smtClean="0"/>
                        <a:t>ir</a:t>
                      </a:r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de-DE" dirty="0" smtClean="0"/>
                        <a:t>i</a:t>
                      </a:r>
                      <a:r>
                        <a:rPr lang="pl-PL" dirty="0" err="1" smtClean="0"/>
                        <a:t>hr</a:t>
                      </a:r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Sie/</a:t>
                      </a:r>
                      <a:r>
                        <a:rPr lang="pl-PL" dirty="0" err="1" smtClean="0"/>
                        <a:t>sie</a:t>
                      </a:r>
                      <a:endParaRPr lang="pl-PL" dirty="0" smtClean="0"/>
                    </a:p>
                    <a:p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err="1" smtClean="0"/>
                        <a:t>sind</a:t>
                      </a:r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seid</a:t>
                      </a:r>
                    </a:p>
                    <a:p>
                      <a:endParaRPr lang="pl-PL" dirty="0" smtClean="0"/>
                    </a:p>
                    <a:p>
                      <a:r>
                        <a:rPr lang="pl-PL" dirty="0" err="1" smtClean="0"/>
                        <a:t>sind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err="1" smtClean="0"/>
                        <a:t>gefahren</a:t>
                      </a:r>
                      <a:r>
                        <a:rPr lang="pl-PL" dirty="0" smtClean="0"/>
                        <a:t>.</a:t>
                      </a:r>
                      <a:endParaRPr lang="pl-PL" dirty="0"/>
                    </a:p>
                  </a:txBody>
                  <a:tcPr/>
                </a:tc>
              </a:tr>
              <a:tr h="158417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TWORZENIE CZASU PERFEKT: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l-PL" dirty="0" smtClean="0"/>
              <a:t>„Ich </a:t>
            </a:r>
            <a:r>
              <a:rPr lang="pl-PL" dirty="0" err="1" smtClean="0"/>
              <a:t>habe</a:t>
            </a:r>
            <a:r>
              <a:rPr lang="pl-PL" dirty="0" smtClean="0"/>
              <a:t> </a:t>
            </a:r>
            <a:r>
              <a:rPr lang="pl-PL" dirty="0" err="1" smtClean="0"/>
              <a:t>Deutsch</a:t>
            </a:r>
            <a:r>
              <a:rPr lang="pl-PL" dirty="0" smtClean="0"/>
              <a:t> </a:t>
            </a:r>
            <a:r>
              <a:rPr lang="pl-PL" dirty="0" err="1" smtClean="0"/>
              <a:t>gelernt</a:t>
            </a:r>
            <a:r>
              <a:rPr lang="pl-PL" dirty="0" smtClean="0"/>
              <a:t>.” („</a:t>
            </a:r>
            <a:r>
              <a:rPr lang="pl-PL" dirty="0" err="1" smtClean="0"/>
              <a:t>habe</a:t>
            </a:r>
            <a:r>
              <a:rPr lang="pl-PL" dirty="0" smtClean="0"/>
              <a:t>” = odmieniony czasownik posiłkowy na drugim miejscu w zdaniu, „</a:t>
            </a:r>
            <a:r>
              <a:rPr lang="pl-PL" dirty="0" err="1" smtClean="0"/>
              <a:t>gelernt</a:t>
            </a:r>
            <a:r>
              <a:rPr lang="pl-PL" dirty="0" smtClean="0"/>
              <a:t>” się nie zmienia i jest na końcu zdania w </a:t>
            </a:r>
            <a:r>
              <a:rPr lang="pl-PL" dirty="0" err="1" smtClean="0"/>
              <a:t>Partizip</a:t>
            </a:r>
            <a:r>
              <a:rPr lang="pl-PL" dirty="0" smtClean="0"/>
              <a:t> II)</a:t>
            </a:r>
          </a:p>
          <a:p>
            <a:pPr lvl="0"/>
            <a:r>
              <a:rPr lang="pl-PL" dirty="0" smtClean="0"/>
              <a:t>„</a:t>
            </a:r>
            <a:r>
              <a:rPr lang="pl-PL" dirty="0" err="1" smtClean="0"/>
              <a:t>Du</a:t>
            </a:r>
            <a:r>
              <a:rPr lang="pl-PL" dirty="0" smtClean="0"/>
              <a:t> hast </a:t>
            </a:r>
            <a:r>
              <a:rPr lang="pl-PL" dirty="0" err="1" smtClean="0"/>
              <a:t>Deutsch</a:t>
            </a:r>
            <a:r>
              <a:rPr lang="pl-PL" dirty="0" smtClean="0"/>
              <a:t> </a:t>
            </a:r>
            <a:r>
              <a:rPr lang="pl-PL" dirty="0" err="1" smtClean="0"/>
              <a:t>gelernt</a:t>
            </a:r>
            <a:r>
              <a:rPr lang="pl-PL" dirty="0" smtClean="0"/>
              <a:t>.” („hast” = odmieniony czasownik posiłkowy na drugim miejscu w zdaniu, „</a:t>
            </a:r>
            <a:r>
              <a:rPr lang="pl-PL" dirty="0" err="1" smtClean="0"/>
              <a:t>gelernt</a:t>
            </a:r>
            <a:r>
              <a:rPr lang="pl-PL" dirty="0" smtClean="0"/>
              <a:t>” się nie zmienia i jest na końcu zdania w </a:t>
            </a:r>
            <a:r>
              <a:rPr lang="pl-PL" dirty="0" err="1" smtClean="0"/>
              <a:t>Partizip</a:t>
            </a:r>
            <a:r>
              <a:rPr lang="pl-PL" dirty="0" smtClean="0"/>
              <a:t> II)</a:t>
            </a:r>
          </a:p>
          <a:p>
            <a:pPr lvl="0"/>
            <a:r>
              <a:rPr lang="de-DE" dirty="0" smtClean="0"/>
              <a:t>„Sie/er/sie hat Deutsch gelernt.” </a:t>
            </a:r>
            <a:r>
              <a:rPr lang="pl-PL" dirty="0" smtClean="0"/>
              <a:t>(„</a:t>
            </a:r>
            <a:r>
              <a:rPr lang="pl-PL" dirty="0" err="1" smtClean="0"/>
              <a:t>hat</a:t>
            </a:r>
            <a:r>
              <a:rPr lang="pl-PL" dirty="0" smtClean="0"/>
              <a:t>” = odmieniony czasownik posiłkowy na drugim miejscu w zdaniu, „</a:t>
            </a:r>
            <a:r>
              <a:rPr lang="pl-PL" dirty="0" err="1" smtClean="0"/>
              <a:t>gelernt</a:t>
            </a:r>
            <a:r>
              <a:rPr lang="pl-PL" dirty="0" smtClean="0"/>
              <a:t>” się nie zmienia i jest na końcu zdania w </a:t>
            </a:r>
            <a:r>
              <a:rPr lang="pl-PL" dirty="0" err="1" smtClean="0"/>
              <a:t>Partizip</a:t>
            </a:r>
            <a:r>
              <a:rPr lang="pl-PL" dirty="0" smtClean="0"/>
              <a:t> II)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to jest PARTIZIP II???!!!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err="1" smtClean="0"/>
              <a:t>Partizip</a:t>
            </a:r>
            <a:r>
              <a:rPr lang="pl-PL" dirty="0" smtClean="0"/>
              <a:t>? </a:t>
            </a:r>
            <a:r>
              <a:rPr lang="pl-PL" dirty="0" err="1" smtClean="0"/>
              <a:t>Partizip</a:t>
            </a:r>
            <a:r>
              <a:rPr lang="pl-PL" dirty="0" smtClean="0"/>
              <a:t> II to taka forma czasownika, przeważnie zaczyna się na „</a:t>
            </a:r>
            <a:r>
              <a:rPr lang="pl-PL" dirty="0" err="1" smtClean="0"/>
              <a:t>ge</a:t>
            </a:r>
            <a:r>
              <a:rPr lang="pl-PL" dirty="0" smtClean="0"/>
              <a:t>” (</a:t>
            </a:r>
            <a:r>
              <a:rPr lang="pl-PL" dirty="0" err="1" smtClean="0"/>
              <a:t>gegessen</a:t>
            </a:r>
            <a:r>
              <a:rPr lang="pl-PL" dirty="0" smtClean="0"/>
              <a:t>, </a:t>
            </a:r>
            <a:r>
              <a:rPr lang="pl-PL" dirty="0" err="1" smtClean="0"/>
              <a:t>gemacht</a:t>
            </a:r>
            <a:r>
              <a:rPr lang="pl-PL" dirty="0" smtClean="0"/>
              <a:t>, </a:t>
            </a:r>
            <a:r>
              <a:rPr lang="pl-PL" dirty="0" err="1" smtClean="0"/>
              <a:t>geschlafen</a:t>
            </a:r>
            <a:r>
              <a:rPr lang="pl-PL" dirty="0" smtClean="0"/>
              <a:t> itp.). To osobny temat, który możesz nadrobić tutaj i </a:t>
            </a:r>
            <a:r>
              <a:rPr lang="pl-PL" u="sng" dirty="0" err="1" smtClean="0">
                <a:hlinkClick r:id="rId3"/>
              </a:rPr>
              <a:t>Partizip</a:t>
            </a:r>
            <a:r>
              <a:rPr lang="pl-PL" u="sng" dirty="0" smtClean="0">
                <a:hlinkClick r:id="rId3"/>
              </a:rPr>
              <a:t> II dla czasowników nieregularnych </a:t>
            </a:r>
            <a:r>
              <a:rPr lang="pl-PL" dirty="0" smtClean="0"/>
              <a:t>i </a:t>
            </a:r>
            <a:r>
              <a:rPr lang="pl-PL" u="sng" dirty="0" err="1" smtClean="0">
                <a:hlinkClick r:id="rId4"/>
              </a:rPr>
              <a:t>Partzip</a:t>
            </a:r>
            <a:r>
              <a:rPr lang="pl-PL" u="sng" dirty="0" smtClean="0">
                <a:hlinkClick r:id="rId4"/>
              </a:rPr>
              <a:t> II dla czasowników regularnych. </a:t>
            </a:r>
            <a:r>
              <a:rPr lang="pl-PL" dirty="0" smtClean="0"/>
              <a:t>No i właśnie ten cały </a:t>
            </a:r>
            <a:r>
              <a:rPr lang="pl-PL" dirty="0" err="1" smtClean="0"/>
              <a:t>Partizip</a:t>
            </a:r>
            <a:r>
              <a:rPr lang="pl-PL" dirty="0" smtClean="0"/>
              <a:t> II jest na końcu zdania.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</TotalTime>
  <Words>548</Words>
  <Application>Microsoft Office PowerPoint</Application>
  <PresentationFormat>Pokaz na ekranie (4:3)</PresentationFormat>
  <Paragraphs>181</Paragraphs>
  <Slides>18</Slides>
  <Notes>18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Wykusz</vt:lpstr>
      <vt:lpstr>     THEMA: Ich habe gelernt. – Uczyłem się. Czas przeszły Perfekt (2 godziny lekcyjne)</vt:lpstr>
      <vt:lpstr>Co to jest Perfekt? </vt:lpstr>
      <vt:lpstr>PERFEKT</vt:lpstr>
      <vt:lpstr>Jak tworzy się czas przeszły Perfekt? </vt:lpstr>
      <vt:lpstr>Jak tworzy się czas przeszły Perfekt?</vt:lpstr>
      <vt:lpstr>JAK TWORZY SIĘ CZAS PRZESZŁY PERFEKT?</vt:lpstr>
      <vt:lpstr>TWORZENIE PERFEKTU z haben i sein: (przedstawienie tabelaryczne)</vt:lpstr>
      <vt:lpstr>TWORZENIE CZASU PERFEKT:</vt:lpstr>
      <vt:lpstr>Co to jest PARTIZIP II???!!!</vt:lpstr>
      <vt:lpstr>    Ale jak to czasownik  jest na końcu zdania?!</vt:lpstr>
      <vt:lpstr>  </vt:lpstr>
      <vt:lpstr>KIEDY Perfekt z „haben” a kiedy z „sein”? Oto jest pytanie…  </vt:lpstr>
      <vt:lpstr>   Perfekt z „sein” tworzy się  z ……….. …czasownikami wyrażającymi ruch (np. gehen, fahren, rennen, fliegen itp.) : „Ich bin nach Berlin gefahren.”/ Pojechałem do Berlina. „Ich bin schnell gelaufen.”/ Szybko szłam.</vt:lpstr>
      <vt:lpstr>    Perfekt z „sein” tworzy się  z ……..         Perfekt z „sein” tworzy się  z ………..   ….czasownikami wyrażającymi zmianę stanu takie jak  na przykład sterben, einschlafen, verwelken: „Ich bin gestern schnell eingeschlafen.”/ Szybko wczoraj zasnęłam. (zmiana stanu: obudzony  śpiący)</vt:lpstr>
      <vt:lpstr>  Perfekt z „sein” tworzy się  z ……….. </vt:lpstr>
      <vt:lpstr>Perfekt niemiecki –  podsumowanie najważniejszych informacji </vt:lpstr>
      <vt:lpstr>Ćwiczenia na czas Perfekt </vt:lpstr>
      <vt:lpstr> DZIĘKUJĘ ZA UWAGĘ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THEMA: Ich habe gelernt. – Uczyłem się. Czas przeszły Perfekt</dc:title>
  <dc:creator>Asia</dc:creator>
  <cp:lastModifiedBy>Asia</cp:lastModifiedBy>
  <cp:revision>11</cp:revision>
  <dcterms:created xsi:type="dcterms:W3CDTF">2020-04-29T09:14:41Z</dcterms:created>
  <dcterms:modified xsi:type="dcterms:W3CDTF">2020-04-29T10:24:54Z</dcterms:modified>
</cp:coreProperties>
</file>